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41" r:id="rId1"/>
  </p:sldMasterIdLst>
  <p:notesMasterIdLst>
    <p:notesMasterId r:id="rId19"/>
  </p:notesMasterIdLst>
  <p:sldIdLst>
    <p:sldId id="256" r:id="rId2"/>
    <p:sldId id="299" r:id="rId3"/>
    <p:sldId id="262" r:id="rId4"/>
    <p:sldId id="265" r:id="rId5"/>
    <p:sldId id="309" r:id="rId6"/>
    <p:sldId id="327" r:id="rId7"/>
    <p:sldId id="345" r:id="rId8"/>
    <p:sldId id="336" r:id="rId9"/>
    <p:sldId id="338" r:id="rId10"/>
    <p:sldId id="337" r:id="rId11"/>
    <p:sldId id="263" r:id="rId12"/>
    <p:sldId id="346" r:id="rId13"/>
    <p:sldId id="339" r:id="rId14"/>
    <p:sldId id="340" r:id="rId15"/>
    <p:sldId id="343" r:id="rId16"/>
    <p:sldId id="344" r:id="rId17"/>
    <p:sldId id="34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8235AE-4C38-4C16-AAE8-E5DB9181E816}">
          <p14:sldIdLst>
            <p14:sldId id="256"/>
            <p14:sldId id="299"/>
            <p14:sldId id="262"/>
            <p14:sldId id="265"/>
            <p14:sldId id="309"/>
            <p14:sldId id="327"/>
            <p14:sldId id="345"/>
            <p14:sldId id="336"/>
            <p14:sldId id="338"/>
            <p14:sldId id="337"/>
            <p14:sldId id="263"/>
            <p14:sldId id="346"/>
            <p14:sldId id="339"/>
            <p14:sldId id="340"/>
            <p14:sldId id="343"/>
            <p14:sldId id="344"/>
            <p14:sldId id="3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5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5D40EA-B62C-42F3-8A14-749B72209AF1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449AA93-F16D-4C53-858C-B4317B36704F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gm:t>
    </dgm:pt>
    <dgm:pt modelId="{C2EA2FB6-CF44-453B-8040-23BA2FB16619}" type="parTrans" cxnId="{9DAA5942-7B72-460C-A528-C8B7442CD8FD}">
      <dgm:prSet/>
      <dgm:spPr/>
      <dgm:t>
        <a:bodyPr/>
        <a:lstStyle/>
        <a:p>
          <a:endParaRPr lang="en-US" sz="1600"/>
        </a:p>
      </dgm:t>
    </dgm:pt>
    <dgm:pt modelId="{9DCECE12-2DD5-469A-817F-91CBF4B3E4AB}" type="sibTrans" cxnId="{9DAA5942-7B72-460C-A528-C8B7442CD8FD}">
      <dgm:prSet/>
      <dgm:spPr/>
      <dgm:t>
        <a:bodyPr/>
        <a:lstStyle/>
        <a:p>
          <a:endParaRPr lang="en-US"/>
        </a:p>
      </dgm:t>
    </dgm:pt>
    <dgm:pt modelId="{EA11EC18-831F-4F1C-9478-B91B106AA56A}">
      <dgm:prSet/>
      <dgm:spPr/>
      <dgm:t>
        <a:bodyPr/>
        <a:lstStyle/>
        <a:p>
          <a:r>
            <a:rPr lang="en-GB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b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DAA819-68A6-41B2-B6E8-428FD4321EDD}" type="parTrans" cxnId="{2215EDBE-0703-4E25-8684-2E073DAD08A8}">
      <dgm:prSet/>
      <dgm:spPr/>
      <dgm:t>
        <a:bodyPr/>
        <a:lstStyle/>
        <a:p>
          <a:endParaRPr lang="en-US" sz="1600"/>
        </a:p>
      </dgm:t>
    </dgm:pt>
    <dgm:pt modelId="{1F231C1F-9EBE-455A-B08E-8EE15C32B023}" type="sibTrans" cxnId="{2215EDBE-0703-4E25-8684-2E073DAD08A8}">
      <dgm:prSet/>
      <dgm:spPr/>
      <dgm:t>
        <a:bodyPr/>
        <a:lstStyle/>
        <a:p>
          <a:endParaRPr lang="en-US"/>
        </a:p>
      </dgm:t>
    </dgm:pt>
    <dgm:pt modelId="{151861CF-A383-41A4-A726-AA682B2AB720}">
      <dgm:prSet/>
      <dgm:spPr/>
      <dgm:t>
        <a:bodyPr/>
        <a:lstStyle/>
        <a:p>
          <a:r>
            <a:rPr lang="ro-RO" b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b="0" i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b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34258B-82A2-4D80-AC73-AABB4A4B7787}" type="parTrans" cxnId="{F9DA16B6-9CE1-45F0-9665-79F2A5AAA32F}">
      <dgm:prSet/>
      <dgm:spPr/>
      <dgm:t>
        <a:bodyPr/>
        <a:lstStyle/>
        <a:p>
          <a:endParaRPr lang="en-US" sz="1600"/>
        </a:p>
      </dgm:t>
    </dgm:pt>
    <dgm:pt modelId="{14C6ADF9-77AF-4959-A22A-9113C4FC22BC}" type="sibTrans" cxnId="{F9DA16B6-9CE1-45F0-9665-79F2A5AAA32F}">
      <dgm:prSet/>
      <dgm:spPr/>
      <dgm:t>
        <a:bodyPr/>
        <a:lstStyle/>
        <a:p>
          <a:endParaRPr lang="en-US"/>
        </a:p>
      </dgm:t>
    </dgm:pt>
    <dgm:pt modelId="{3DB914EB-9DDA-4132-889A-F547513F4CF0}">
      <dgm:prSet/>
      <dgm:spPr/>
      <dgm:t>
        <a:bodyPr/>
        <a:lstStyle/>
        <a:p>
          <a:r>
            <a:rPr lang="ro-RO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b="0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b="0" i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196D71-5A7B-4D53-BF54-7332ED52760E}" type="parTrans" cxnId="{1BB4421C-A850-4319-9C4C-4D36FB7CA54F}">
      <dgm:prSet/>
      <dgm:spPr/>
      <dgm:t>
        <a:bodyPr/>
        <a:lstStyle/>
        <a:p>
          <a:endParaRPr lang="en-US" sz="1600"/>
        </a:p>
      </dgm:t>
    </dgm:pt>
    <dgm:pt modelId="{7982089E-BFDF-437E-AB6F-32629628B52B}" type="sibTrans" cxnId="{1BB4421C-A850-4319-9C4C-4D36FB7CA54F}">
      <dgm:prSet/>
      <dgm:spPr/>
      <dgm:t>
        <a:bodyPr/>
        <a:lstStyle/>
        <a:p>
          <a:endParaRPr lang="en-US"/>
        </a:p>
      </dgm:t>
    </dgm:pt>
    <dgm:pt modelId="{320174FF-2818-4485-B0A5-AFEEA22A7D39}" type="pres">
      <dgm:prSet presAssocID="{D85D40EA-B62C-42F3-8A14-749B72209AF1}" presName="vert0" presStyleCnt="0">
        <dgm:presLayoutVars>
          <dgm:dir/>
          <dgm:animOne val="branch"/>
          <dgm:animLvl val="lvl"/>
        </dgm:presLayoutVars>
      </dgm:prSet>
      <dgm:spPr/>
    </dgm:pt>
    <dgm:pt modelId="{1B1585B3-47F7-4711-B243-4229685E248F}" type="pres">
      <dgm:prSet presAssocID="{A449AA93-F16D-4C53-858C-B4317B36704F}" presName="thickLine" presStyleLbl="alignNode1" presStyleIdx="0" presStyleCnt="4"/>
      <dgm:spPr/>
    </dgm:pt>
    <dgm:pt modelId="{21CBA0B7-FA7F-4823-815A-73375AB0899D}" type="pres">
      <dgm:prSet presAssocID="{A449AA93-F16D-4C53-858C-B4317B36704F}" presName="horz1" presStyleCnt="0"/>
      <dgm:spPr/>
    </dgm:pt>
    <dgm:pt modelId="{1CAEA323-F758-4F8A-8272-A05F881B1AC2}" type="pres">
      <dgm:prSet presAssocID="{A449AA93-F16D-4C53-858C-B4317B36704F}" presName="tx1" presStyleLbl="revTx" presStyleIdx="0" presStyleCnt="4"/>
      <dgm:spPr/>
    </dgm:pt>
    <dgm:pt modelId="{4223348C-47A9-4BDC-A8F5-06666F39C0AC}" type="pres">
      <dgm:prSet presAssocID="{A449AA93-F16D-4C53-858C-B4317B36704F}" presName="vert1" presStyleCnt="0"/>
      <dgm:spPr/>
    </dgm:pt>
    <dgm:pt modelId="{154270D9-90E9-46AC-96BD-169BB70C92DA}" type="pres">
      <dgm:prSet presAssocID="{EA11EC18-831F-4F1C-9478-B91B106AA56A}" presName="thickLine" presStyleLbl="alignNode1" presStyleIdx="1" presStyleCnt="4"/>
      <dgm:spPr/>
    </dgm:pt>
    <dgm:pt modelId="{B080F3E6-A5A8-44D1-B919-0DFAD978E066}" type="pres">
      <dgm:prSet presAssocID="{EA11EC18-831F-4F1C-9478-B91B106AA56A}" presName="horz1" presStyleCnt="0"/>
      <dgm:spPr/>
    </dgm:pt>
    <dgm:pt modelId="{04A91696-FE7F-4847-94CE-2A8EB68555EA}" type="pres">
      <dgm:prSet presAssocID="{EA11EC18-831F-4F1C-9478-B91B106AA56A}" presName="tx1" presStyleLbl="revTx" presStyleIdx="1" presStyleCnt="4"/>
      <dgm:spPr/>
    </dgm:pt>
    <dgm:pt modelId="{AB0E1E87-D915-46F3-8B6A-2FE79007F14D}" type="pres">
      <dgm:prSet presAssocID="{EA11EC18-831F-4F1C-9478-B91B106AA56A}" presName="vert1" presStyleCnt="0"/>
      <dgm:spPr/>
    </dgm:pt>
    <dgm:pt modelId="{0D8A3FF3-F8CD-4240-98F2-66D96E7E4351}" type="pres">
      <dgm:prSet presAssocID="{151861CF-A383-41A4-A726-AA682B2AB720}" presName="thickLine" presStyleLbl="alignNode1" presStyleIdx="2" presStyleCnt="4"/>
      <dgm:spPr/>
    </dgm:pt>
    <dgm:pt modelId="{8E067B65-68D6-403F-AA8F-E5D9BF4B6E56}" type="pres">
      <dgm:prSet presAssocID="{151861CF-A383-41A4-A726-AA682B2AB720}" presName="horz1" presStyleCnt="0"/>
      <dgm:spPr/>
    </dgm:pt>
    <dgm:pt modelId="{FB0ADD8E-606E-4A67-9F44-07AED5165A82}" type="pres">
      <dgm:prSet presAssocID="{151861CF-A383-41A4-A726-AA682B2AB720}" presName="tx1" presStyleLbl="revTx" presStyleIdx="2" presStyleCnt="4"/>
      <dgm:spPr/>
    </dgm:pt>
    <dgm:pt modelId="{16F5A4CD-84D6-4EDE-A2DB-B3ED25DAE384}" type="pres">
      <dgm:prSet presAssocID="{151861CF-A383-41A4-A726-AA682B2AB720}" presName="vert1" presStyleCnt="0"/>
      <dgm:spPr/>
    </dgm:pt>
    <dgm:pt modelId="{EDA4067C-8B95-48B4-AE84-996A6BBF5883}" type="pres">
      <dgm:prSet presAssocID="{3DB914EB-9DDA-4132-889A-F547513F4CF0}" presName="thickLine" presStyleLbl="alignNode1" presStyleIdx="3" presStyleCnt="4"/>
      <dgm:spPr/>
    </dgm:pt>
    <dgm:pt modelId="{3A5BB2AB-9BFA-429F-A684-2B9E38EB096B}" type="pres">
      <dgm:prSet presAssocID="{3DB914EB-9DDA-4132-889A-F547513F4CF0}" presName="horz1" presStyleCnt="0"/>
      <dgm:spPr/>
    </dgm:pt>
    <dgm:pt modelId="{F3BF6AA3-A835-43FB-A804-AE1197C5EBEC}" type="pres">
      <dgm:prSet presAssocID="{3DB914EB-9DDA-4132-889A-F547513F4CF0}" presName="tx1" presStyleLbl="revTx" presStyleIdx="3" presStyleCnt="4"/>
      <dgm:spPr/>
    </dgm:pt>
    <dgm:pt modelId="{1958D3E7-8A63-4B14-8487-CFDA378BAFBE}" type="pres">
      <dgm:prSet presAssocID="{3DB914EB-9DDA-4132-889A-F547513F4CF0}" presName="vert1" presStyleCnt="0"/>
      <dgm:spPr/>
    </dgm:pt>
  </dgm:ptLst>
  <dgm:cxnLst>
    <dgm:cxn modelId="{3CB4B005-E43C-4768-A4D4-833C13B34783}" type="presOf" srcId="{A449AA93-F16D-4C53-858C-B4317B36704F}" destId="{1CAEA323-F758-4F8A-8272-A05F881B1AC2}" srcOrd="0" destOrd="0" presId="urn:microsoft.com/office/officeart/2008/layout/LinedList"/>
    <dgm:cxn modelId="{EA3BF009-5ABA-426F-8884-D1F4ABCDBD98}" type="presOf" srcId="{3DB914EB-9DDA-4132-889A-F547513F4CF0}" destId="{F3BF6AA3-A835-43FB-A804-AE1197C5EBEC}" srcOrd="0" destOrd="0" presId="urn:microsoft.com/office/officeart/2008/layout/LinedList"/>
    <dgm:cxn modelId="{1BB4421C-A850-4319-9C4C-4D36FB7CA54F}" srcId="{D85D40EA-B62C-42F3-8A14-749B72209AF1}" destId="{3DB914EB-9DDA-4132-889A-F547513F4CF0}" srcOrd="3" destOrd="0" parTransId="{A2196D71-5A7B-4D53-BF54-7332ED52760E}" sibTransId="{7982089E-BFDF-437E-AB6F-32629628B52B}"/>
    <dgm:cxn modelId="{47DB305E-2196-4CC1-AB90-1FF58868EF6A}" type="presOf" srcId="{D85D40EA-B62C-42F3-8A14-749B72209AF1}" destId="{320174FF-2818-4485-B0A5-AFEEA22A7D39}" srcOrd="0" destOrd="0" presId="urn:microsoft.com/office/officeart/2008/layout/LinedList"/>
    <dgm:cxn modelId="{9DAA5942-7B72-460C-A528-C8B7442CD8FD}" srcId="{D85D40EA-B62C-42F3-8A14-749B72209AF1}" destId="{A449AA93-F16D-4C53-858C-B4317B36704F}" srcOrd="0" destOrd="0" parTransId="{C2EA2FB6-CF44-453B-8040-23BA2FB16619}" sibTransId="{9DCECE12-2DD5-469A-817F-91CBF4B3E4AB}"/>
    <dgm:cxn modelId="{BA9E8B69-9D73-49B8-932C-82C5798A6512}" type="presOf" srcId="{151861CF-A383-41A4-A726-AA682B2AB720}" destId="{FB0ADD8E-606E-4A67-9F44-07AED5165A82}" srcOrd="0" destOrd="0" presId="urn:microsoft.com/office/officeart/2008/layout/LinedList"/>
    <dgm:cxn modelId="{F9DA16B6-9CE1-45F0-9665-79F2A5AAA32F}" srcId="{D85D40EA-B62C-42F3-8A14-749B72209AF1}" destId="{151861CF-A383-41A4-A726-AA682B2AB720}" srcOrd="2" destOrd="0" parTransId="{7534258B-82A2-4D80-AC73-AABB4A4B7787}" sibTransId="{14C6ADF9-77AF-4959-A22A-9113C4FC22BC}"/>
    <dgm:cxn modelId="{2215EDBE-0703-4E25-8684-2E073DAD08A8}" srcId="{D85D40EA-B62C-42F3-8A14-749B72209AF1}" destId="{EA11EC18-831F-4F1C-9478-B91B106AA56A}" srcOrd="1" destOrd="0" parTransId="{D0DAA819-68A6-41B2-B6E8-428FD4321EDD}" sibTransId="{1F231C1F-9EBE-455A-B08E-8EE15C32B023}"/>
    <dgm:cxn modelId="{8B16FEBE-DD87-464E-88B6-92D241A5E3D8}" type="presOf" srcId="{EA11EC18-831F-4F1C-9478-B91B106AA56A}" destId="{04A91696-FE7F-4847-94CE-2A8EB68555EA}" srcOrd="0" destOrd="0" presId="urn:microsoft.com/office/officeart/2008/layout/LinedList"/>
    <dgm:cxn modelId="{12CFAEA7-718B-47E7-B07C-F9B7CF5D5350}" type="presParOf" srcId="{320174FF-2818-4485-B0A5-AFEEA22A7D39}" destId="{1B1585B3-47F7-4711-B243-4229685E248F}" srcOrd="0" destOrd="0" presId="urn:microsoft.com/office/officeart/2008/layout/LinedList"/>
    <dgm:cxn modelId="{06CF6CC2-A762-49F1-8288-17671BCFDB49}" type="presParOf" srcId="{320174FF-2818-4485-B0A5-AFEEA22A7D39}" destId="{21CBA0B7-FA7F-4823-815A-73375AB0899D}" srcOrd="1" destOrd="0" presId="urn:microsoft.com/office/officeart/2008/layout/LinedList"/>
    <dgm:cxn modelId="{62A1C1AC-4D3E-4ECC-99C3-C4F5A8FBEA85}" type="presParOf" srcId="{21CBA0B7-FA7F-4823-815A-73375AB0899D}" destId="{1CAEA323-F758-4F8A-8272-A05F881B1AC2}" srcOrd="0" destOrd="0" presId="urn:microsoft.com/office/officeart/2008/layout/LinedList"/>
    <dgm:cxn modelId="{7B35B35F-A5A5-4CDB-9F4B-F91FE09A1B40}" type="presParOf" srcId="{21CBA0B7-FA7F-4823-815A-73375AB0899D}" destId="{4223348C-47A9-4BDC-A8F5-06666F39C0AC}" srcOrd="1" destOrd="0" presId="urn:microsoft.com/office/officeart/2008/layout/LinedList"/>
    <dgm:cxn modelId="{14319348-8F4B-4327-B701-F25B916D0B39}" type="presParOf" srcId="{320174FF-2818-4485-B0A5-AFEEA22A7D39}" destId="{154270D9-90E9-46AC-96BD-169BB70C92DA}" srcOrd="2" destOrd="0" presId="urn:microsoft.com/office/officeart/2008/layout/LinedList"/>
    <dgm:cxn modelId="{76059C21-0905-438E-B8A9-FACBAE526D5F}" type="presParOf" srcId="{320174FF-2818-4485-B0A5-AFEEA22A7D39}" destId="{B080F3E6-A5A8-44D1-B919-0DFAD978E066}" srcOrd="3" destOrd="0" presId="urn:microsoft.com/office/officeart/2008/layout/LinedList"/>
    <dgm:cxn modelId="{1086A73D-9515-4991-9261-8D8717FC256A}" type="presParOf" srcId="{B080F3E6-A5A8-44D1-B919-0DFAD978E066}" destId="{04A91696-FE7F-4847-94CE-2A8EB68555EA}" srcOrd="0" destOrd="0" presId="urn:microsoft.com/office/officeart/2008/layout/LinedList"/>
    <dgm:cxn modelId="{252F83AA-420F-4225-8EA3-75EDA8166880}" type="presParOf" srcId="{B080F3E6-A5A8-44D1-B919-0DFAD978E066}" destId="{AB0E1E87-D915-46F3-8B6A-2FE79007F14D}" srcOrd="1" destOrd="0" presId="urn:microsoft.com/office/officeart/2008/layout/LinedList"/>
    <dgm:cxn modelId="{E2610C6A-759F-4B12-B550-F50DB79C941B}" type="presParOf" srcId="{320174FF-2818-4485-B0A5-AFEEA22A7D39}" destId="{0D8A3FF3-F8CD-4240-98F2-66D96E7E4351}" srcOrd="4" destOrd="0" presId="urn:microsoft.com/office/officeart/2008/layout/LinedList"/>
    <dgm:cxn modelId="{04BAEAA2-1DA8-4C12-BDC0-F6EC61A62852}" type="presParOf" srcId="{320174FF-2818-4485-B0A5-AFEEA22A7D39}" destId="{8E067B65-68D6-403F-AA8F-E5D9BF4B6E56}" srcOrd="5" destOrd="0" presId="urn:microsoft.com/office/officeart/2008/layout/LinedList"/>
    <dgm:cxn modelId="{4E2727B4-A326-4019-8D5B-6E46296F4953}" type="presParOf" srcId="{8E067B65-68D6-403F-AA8F-E5D9BF4B6E56}" destId="{FB0ADD8E-606E-4A67-9F44-07AED5165A82}" srcOrd="0" destOrd="0" presId="urn:microsoft.com/office/officeart/2008/layout/LinedList"/>
    <dgm:cxn modelId="{6FD0A8C0-9A57-4C53-BBBA-4086BB2D0B3B}" type="presParOf" srcId="{8E067B65-68D6-403F-AA8F-E5D9BF4B6E56}" destId="{16F5A4CD-84D6-4EDE-A2DB-B3ED25DAE384}" srcOrd="1" destOrd="0" presId="urn:microsoft.com/office/officeart/2008/layout/LinedList"/>
    <dgm:cxn modelId="{2AC25023-A021-4552-A379-E8C9C98AA447}" type="presParOf" srcId="{320174FF-2818-4485-B0A5-AFEEA22A7D39}" destId="{EDA4067C-8B95-48B4-AE84-996A6BBF5883}" srcOrd="6" destOrd="0" presId="urn:microsoft.com/office/officeart/2008/layout/LinedList"/>
    <dgm:cxn modelId="{1B3ADA81-2FF5-4FED-AFBF-A9CB19102F49}" type="presParOf" srcId="{320174FF-2818-4485-B0A5-AFEEA22A7D39}" destId="{3A5BB2AB-9BFA-429F-A684-2B9E38EB096B}" srcOrd="7" destOrd="0" presId="urn:microsoft.com/office/officeart/2008/layout/LinedList"/>
    <dgm:cxn modelId="{203F5663-5E1C-4BA9-9891-BFEE2A5CAE4F}" type="presParOf" srcId="{3A5BB2AB-9BFA-429F-A684-2B9E38EB096B}" destId="{F3BF6AA3-A835-43FB-A804-AE1197C5EBEC}" srcOrd="0" destOrd="0" presId="urn:microsoft.com/office/officeart/2008/layout/LinedList"/>
    <dgm:cxn modelId="{29C1BA35-84C0-4305-A55D-3E7679AE03E8}" type="presParOf" srcId="{3A5BB2AB-9BFA-429F-A684-2B9E38EB096B}" destId="{1958D3E7-8A63-4B14-8487-CFDA378BAFB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1585B3-47F7-4711-B243-4229685E248F}">
      <dsp:nvSpPr>
        <dsp:cNvPr id="0" name=""/>
        <dsp:cNvSpPr/>
      </dsp:nvSpPr>
      <dsp:spPr>
        <a:xfrm>
          <a:off x="0" y="0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AEA323-F758-4F8A-8272-A05F881B1AC2}">
      <dsp:nvSpPr>
        <dsp:cNvPr id="0" name=""/>
        <dsp:cNvSpPr/>
      </dsp:nvSpPr>
      <dsp:spPr>
        <a:xfrm>
          <a:off x="0" y="0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.0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Natura </a:t>
          </a:r>
          <a:r>
            <a:rPr lang="en-GB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design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 </a:t>
          </a: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Principii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și abordări în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</a:p>
      </dsp:txBody>
      <dsp:txXfrm>
        <a:off x="0" y="0"/>
        <a:ext cx="10793412" cy="977106"/>
      </dsp:txXfrm>
    </dsp:sp>
    <dsp:sp modelId="{154270D9-90E9-46AC-96BD-169BB70C92DA}">
      <dsp:nvSpPr>
        <dsp:cNvPr id="0" name=""/>
        <dsp:cNvSpPr/>
      </dsp:nvSpPr>
      <dsp:spPr>
        <a:xfrm>
          <a:off x="0" y="977106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A91696-FE7F-4847-94CE-2A8EB68555EA}">
      <dsp:nvSpPr>
        <dsp:cNvPr id="0" name=""/>
        <dsp:cNvSpPr/>
      </dsp:nvSpPr>
      <dsp:spPr>
        <a:xfrm>
          <a:off x="0" y="977106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</a:t>
          </a: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.1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generativ</a:t>
          </a:r>
          <a:endParaRPr lang="en-US" sz="3600" b="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977106"/>
        <a:ext cx="10793412" cy="977106"/>
      </dsp:txXfrm>
    </dsp:sp>
    <dsp:sp modelId="{0D8A3FF3-F8CD-4240-98F2-66D96E7E4351}">
      <dsp:nvSpPr>
        <dsp:cNvPr id="0" name=""/>
        <dsp:cNvSpPr/>
      </dsp:nvSpPr>
      <dsp:spPr>
        <a:xfrm>
          <a:off x="0" y="1954212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0ADD8E-606E-4A67-9F44-07AED5165A82}">
      <dsp:nvSpPr>
        <dsp:cNvPr id="0" name=""/>
        <dsp:cNvSpPr/>
      </dsp:nvSpPr>
      <dsp:spPr>
        <a:xfrm>
          <a:off x="0" y="1954212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4.2 </a:t>
          </a:r>
          <a:r>
            <a:rPr lang="ro-RO" sz="3600" b="0" i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conceptual</a:t>
          </a:r>
          <a:endParaRPr lang="ro-RO" sz="3600" b="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954212"/>
        <a:ext cx="10793412" cy="977106"/>
      </dsp:txXfrm>
    </dsp:sp>
    <dsp:sp modelId="{EDA4067C-8B95-48B4-AE84-996A6BBF5883}">
      <dsp:nvSpPr>
        <dsp:cNvPr id="0" name=""/>
        <dsp:cNvSpPr/>
      </dsp:nvSpPr>
      <dsp:spPr>
        <a:xfrm>
          <a:off x="0" y="2931318"/>
          <a:ext cx="10793412" cy="0"/>
        </a:xfrm>
        <a:prstGeom prst="line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3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BF6AA3-A835-43FB-A804-AE1197C5EBEC}">
      <dsp:nvSpPr>
        <dsp:cNvPr id="0" name=""/>
        <dsp:cNvSpPr/>
      </dsp:nvSpPr>
      <dsp:spPr>
        <a:xfrm>
          <a:off x="0" y="2931318"/>
          <a:ext cx="10793412" cy="977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600" b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4.3 </a:t>
          </a:r>
          <a:r>
            <a:rPr lang="ro-RO" sz="3600" b="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</a:t>
          </a:r>
          <a:r>
            <a:rPr lang="ro-RO" sz="3600" b="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intermediar și detaliat</a:t>
          </a:r>
          <a:endParaRPr lang="en-US" sz="3600" b="0" i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931318"/>
        <a:ext cx="10793412" cy="9771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8ADED-99B5-4593-AC97-948B10095E73}" type="datetimeFigureOut">
              <a:rPr lang="en-GB" smtClean="0"/>
              <a:t>10/03/2024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07B23-44BF-4274-99EE-5A1AB3FC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43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907B23-44BF-4274-99EE-5A1AB3FC95D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13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899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3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72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960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9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76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78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55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6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7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1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9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0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6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9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theapplepost.com/2022/08/30/alleged-iphone-14-pro-packaging-leaks/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iteseerx.ist.psu.edu/document?repid=rep1&amp;type=pdf&amp;doi=a64afbc00e94aa42abb05bf60d3b10f4d7e9b6df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researchgate.net/profile/Luis-Rojas-31/publication/311491960_An_Agile_Information-Architecture-Driven_Approach_for_the_Development_of_User-Centered_Interactive_Software/links/5e6ba497299bf12e23c32123/An-Agile-Information-Architecture-Driven-Approach-for-the-Development-of-User-Centered-Interactive-Software.pdf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ability.gov/what-and-why/user-centered-design.html" TargetMode="External"/><Relationship Id="rId2" Type="http://schemas.openxmlformats.org/officeDocument/2006/relationships/hyperlink" Target="https://www.interaction-design.org/literature/topics/user-centered-design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britannica.com/biography/Frank-Lloyd-Wright/International-success-and-acclaim" TargetMode="Externa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e-architect.com/aarhus/campus-aarhus-n?utm_content=cmp-true" TargetMode="Externa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143-C00F-011F-D6D3-E661091AB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275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GB" sz="3400" b="1" i="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Experien</a:t>
            </a: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ța de utilizare și interacțiunea cu utilizatorul</a:t>
            </a:r>
            <a:b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</a:b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UX/UI Design</a:t>
            </a:r>
            <a:endParaRPr lang="en-GB" sz="3400" b="1" i="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B0EF9-0780-DB11-85D8-1EED3A2A3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Mihai-Sorin Stupariu</a:t>
            </a:r>
          </a:p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202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-202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</p:txBody>
      </p:sp>
      <p:pic>
        <p:nvPicPr>
          <p:cNvPr id="20" name="Picture 3" descr="Lightbulb idea concept">
            <a:extLst>
              <a:ext uri="{FF2B5EF4-FFF2-40B4-BE49-F238E27FC236}">
                <a16:creationId xmlns:a16="http://schemas.microsoft.com/office/drawing/2014/main" id="{A636C389-5482-1FDB-2F0A-A5A010A48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90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22">
            <a:extLst>
              <a:ext uri="{FF2B5EF4-FFF2-40B4-BE49-F238E27FC236}">
                <a16:creationId xmlns:a16="http://schemas.microsoft.com/office/drawing/2014/main" id="{82679E24-B442-48DA-91F5-D20C35276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5" name="Group 24">
            <a:extLst>
              <a:ext uri="{FF2B5EF4-FFF2-40B4-BE49-F238E27FC236}">
                <a16:creationId xmlns:a16="http://schemas.microsoft.com/office/drawing/2014/main" id="{47FFD68E-AD03-4180-8BBB-B3E7DE0D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26" name="Rectangle 25">
              <a:extLst>
                <a:ext uri="{FF2B5EF4-FFF2-40B4-BE49-F238E27FC236}">
                  <a16:creationId xmlns:a16="http://schemas.microsoft.com/office/drawing/2014/main" id="{B36C81B8-0929-4B46-BCB0-00954C0E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A771D040-DA75-4CDB-859B-07D4C8094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C97C64C-CFCE-45F6-B8D4-4B46AB898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812" y="685799"/>
            <a:ext cx="3072869" cy="44372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o-RO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</a:t>
            </a:r>
            <a:r>
              <a:rPr lang="ro-RO" sz="4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br>
              <a:rPr lang="ro-RO" sz="4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31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orientat spre piață și consumatori</a:t>
            </a:r>
            <a:br>
              <a:rPr lang="ro-RO" sz="4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44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40EBDF3C-61A6-450C-8532-9276D9A1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240" y="457200"/>
            <a:ext cx="7045932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5515F18-1BD2-79FB-708C-7056683C7A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11552" r="9091" b="11552"/>
          <a:stretch/>
        </p:blipFill>
        <p:spPr>
          <a:xfrm>
            <a:off x="760434" y="891666"/>
            <a:ext cx="6369939" cy="3583057"/>
          </a:xfrm>
          <a:prstGeom prst="rect">
            <a:avLst/>
          </a:prstGeom>
        </p:spPr>
      </p:pic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C2413300-22F4-5E81-0110-A08507FCD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468" y="5161729"/>
            <a:ext cx="11054033" cy="4384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https://www.theapplepost.com/2022/08/30/alleged-iphone-14-pro-packaging-leaks/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556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38" y="934113"/>
            <a:ext cx="4666033" cy="3268235"/>
          </a:xfrm>
        </p:spPr>
        <p:txBody>
          <a:bodyPr>
            <a:normAutofit/>
          </a:bodyPr>
          <a:lstStyle/>
          <a:p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Piramida necesităților umane</a:t>
            </a:r>
            <a:endParaRPr lang="en-GB" sz="48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60BB82-D206-CBEB-0E84-AB99342ED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0455" y="651752"/>
            <a:ext cx="5441270" cy="408561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D472A4-05AF-A255-8A92-85CF8CE1C829}"/>
              </a:ext>
            </a:extLst>
          </p:cNvPr>
          <p:cNvSpPr txBox="1"/>
          <p:nvPr/>
        </p:nvSpPr>
        <p:spPr>
          <a:xfrm>
            <a:off x="6640749" y="4737369"/>
            <a:ext cx="3025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Hartson și Pyla, 2019</a:t>
            </a:r>
            <a:endParaRPr lang="en-GB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680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809B23-EC40-425A-B89A-F9CE4F063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custGeom>
            <a:avLst/>
            <a:gdLst>
              <a:gd name="connsiteX0" fmla="*/ 3 w 11647715"/>
              <a:gd name="connsiteY0" fmla="*/ 0 h 2634343"/>
              <a:gd name="connsiteX1" fmla="*/ 11647715 w 11647715"/>
              <a:gd name="connsiteY1" fmla="*/ 0 h 2634343"/>
              <a:gd name="connsiteX2" fmla="*/ 11647715 w 11647715"/>
              <a:gd name="connsiteY2" fmla="*/ 2634343 h 2634343"/>
              <a:gd name="connsiteX3" fmla="*/ 3 w 11647715"/>
              <a:gd name="connsiteY3" fmla="*/ 2634343 h 2634343"/>
              <a:gd name="connsiteX4" fmla="*/ 3 w 11647715"/>
              <a:gd name="connsiteY4" fmla="*/ 1533667 h 2634343"/>
              <a:gd name="connsiteX5" fmla="*/ 0 w 11647715"/>
              <a:gd name="connsiteY5" fmla="*/ 1533667 h 2634343"/>
              <a:gd name="connsiteX6" fmla="*/ 0 w 11647715"/>
              <a:gd name="connsiteY6" fmla="*/ 980400 h 2634343"/>
              <a:gd name="connsiteX7" fmla="*/ 3 w 11647715"/>
              <a:gd name="connsiteY7" fmla="*/ 980400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7715" h="2634343">
                <a:moveTo>
                  <a:pt x="3" y="0"/>
                </a:moveTo>
                <a:lnTo>
                  <a:pt x="11647715" y="0"/>
                </a:lnTo>
                <a:lnTo>
                  <a:pt x="11647715" y="2634343"/>
                </a:lnTo>
                <a:lnTo>
                  <a:pt x="3" y="2634343"/>
                </a:lnTo>
                <a:lnTo>
                  <a:pt x="3" y="1533667"/>
                </a:lnTo>
                <a:lnTo>
                  <a:pt x="0" y="1533667"/>
                </a:lnTo>
                <a:lnTo>
                  <a:pt x="0" y="980400"/>
                </a:lnTo>
                <a:lnTo>
                  <a:pt x="3" y="98040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601F395-3079-4179-84BA-6654D9F82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71066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 w="50800" cap="sq">
            <a:solidFill>
              <a:srgbClr val="7F7F7F"/>
            </a:solidFill>
            <a:miter lim="800000"/>
          </a:ln>
          <a:effectLst>
            <a:outerShdw blurRad="101600" dist="152400" dir="4380000" algn="t" rotWithShape="0">
              <a:prstClr val="black">
                <a:alpha val="4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17A55-AFD7-D4EC-DB15-25CA6703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1061660"/>
            <a:ext cx="9618133" cy="1043108"/>
          </a:xfrm>
        </p:spPr>
        <p:txBody>
          <a:bodyPr>
            <a:normAutofit/>
          </a:bodyPr>
          <a:lstStyle/>
          <a:p>
            <a:pPr algn="ctr"/>
            <a:r>
              <a:rPr lang="en-GB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</a:t>
            </a:r>
            <a:r>
              <a:rPr lang="en-GB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arhitectura informației</a:t>
            </a:r>
            <a:endParaRPr lang="en-GB" sz="48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8B66-5740-5F68-C946-83CE9ED8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3" y="1887166"/>
            <a:ext cx="9618133" cy="3925805"/>
          </a:xfrm>
        </p:spPr>
        <p:txBody>
          <a:bodyPr>
            <a:normAutofit fontScale="92500" lnSpcReduction="20000"/>
          </a:bodyPr>
          <a:lstStyle/>
          <a:p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Știința informației </a:t>
            </a:r>
            <a:r>
              <a:rPr lang="ro-RO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(information science</a:t>
            </a:r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are rolul de a ajuta utilizatorii, dar din perspectiva informației accesate de aceștia</a:t>
            </a:r>
            <a:r>
              <a:rPr lang="ro-RO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Opinie: </a:t>
            </a:r>
            <a:r>
              <a:rPr lang="ro-RO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design-</a:t>
            </a:r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este despre informație.</a:t>
            </a:r>
          </a:p>
          <a:p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Arhitectura informației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Wurman, 1975 </a:t>
            </a:r>
            <a:r>
              <a:rPr lang="ro-RO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(information architecture – </a:t>
            </a:r>
            <a:r>
              <a:rPr lang="en-GB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“the practice of deciding how to arrange the parts of something to be understandable”</a:t>
            </a:r>
            <a:r>
              <a:rPr lang="ro-RO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GB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v. 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Dillon, Turnbull, 2005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GB" sz="1800" i="1" cap="none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Alte </a:t>
            </a:r>
            <a:r>
              <a:rPr lang="en-GB" sz="1800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concepte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6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pervasive information architecture ”a structure for organizing, storing, retrieving, displaying, manipulating, and sharing information that provides ever-present information availability spanning parts of a broad ecology” </a:t>
            </a:r>
            <a:r>
              <a:rPr lang="en-GB" sz="16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GB" sz="1600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Resmini</a:t>
            </a:r>
            <a:r>
              <a:rPr lang="en-GB" sz="16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1600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</a:t>
            </a:r>
            <a:r>
              <a:rPr lang="en-GB" sz="16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Rosati, 2011)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6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 design: ”how the objects and actions possible in a system are represented and arranged in a way that facilitates perception and understanding”  </a:t>
            </a:r>
            <a:r>
              <a:rPr lang="en-GB" sz="16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(Rosson, Carroll, 2002)</a:t>
            </a:r>
            <a:r>
              <a:rPr lang="ro-RO" sz="16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GB" sz="1600" cap="none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Agile Information-Architecture: 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v. 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Rojas, </a:t>
            </a:r>
            <a:r>
              <a:rPr lang="en-GB" sz="1800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Macías</a:t>
            </a:r>
            <a:r>
              <a:rPr lang="en-GB" sz="18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, 2015</a:t>
            </a:r>
            <a:r>
              <a:rPr lang="en-GB" sz="18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 </a:t>
            </a:r>
            <a:endParaRPr lang="en-GB" sz="1800" i="1" cap="none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322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924" y="685800"/>
            <a:ext cx="3389714" cy="5400892"/>
          </a:xfrm>
        </p:spPr>
        <p:txBody>
          <a:bodyPr>
            <a:normAutofit/>
          </a:bodyPr>
          <a:lstStyle/>
          <a:p>
            <a:r>
              <a:rPr lang="ro-RO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Iterațiile procesului de </a:t>
            </a:r>
            <a:r>
              <a:rPr lang="ro-RO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473E4E-D0BE-E444-01CD-2A917E933CE4}"/>
              </a:ext>
            </a:extLst>
          </p:cNvPr>
          <p:cNvSpPr/>
          <p:nvPr/>
        </p:nvSpPr>
        <p:spPr>
          <a:xfrm>
            <a:off x="2208178" y="726748"/>
            <a:ext cx="2762655" cy="9144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o-RO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generativ</a:t>
            </a:r>
            <a:endParaRPr lang="en-GB" sz="16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F6E43F5-1F66-36C4-F3BC-B63B2A37F7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85383" y="2154677"/>
            <a:ext cx="2762655" cy="93589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conceptual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4645980F-5F1E-3017-363E-CDD8B44D212D}"/>
              </a:ext>
            </a:extLst>
          </p:cNvPr>
          <p:cNvSpPr/>
          <p:nvPr/>
        </p:nvSpPr>
        <p:spPr>
          <a:xfrm>
            <a:off x="3263012" y="1658171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CDC09E0A-34AE-055E-3F7A-01CC5941C5A5}"/>
              </a:ext>
            </a:extLst>
          </p:cNvPr>
          <p:cNvSpPr txBox="1">
            <a:spLocks/>
          </p:cNvSpPr>
          <p:nvPr/>
        </p:nvSpPr>
        <p:spPr>
          <a:xfrm>
            <a:off x="2285380" y="3570051"/>
            <a:ext cx="2762655" cy="935892"/>
          </a:xfrm>
          <a:prstGeom prst="ellipse">
            <a:avLst/>
          </a:prstGeom>
          <a:ln w="19050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intermediar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42DF6816-1FB7-9CA3-A161-8851467B69E1}"/>
              </a:ext>
            </a:extLst>
          </p:cNvPr>
          <p:cNvSpPr txBox="1">
            <a:spLocks/>
          </p:cNvSpPr>
          <p:nvPr/>
        </p:nvSpPr>
        <p:spPr>
          <a:xfrm>
            <a:off x="2285381" y="4995157"/>
            <a:ext cx="2762655" cy="935892"/>
          </a:xfrm>
          <a:prstGeom prst="ellipse">
            <a:avLst/>
          </a:prstGeom>
          <a:ln w="19050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o-RO" sz="1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detaliat</a:t>
            </a:r>
            <a:endParaRPr lang="en-GB" sz="16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B1333F39-B881-2D0E-FB98-F195D1F04DAD}"/>
              </a:ext>
            </a:extLst>
          </p:cNvPr>
          <p:cNvSpPr/>
          <p:nvPr/>
        </p:nvSpPr>
        <p:spPr>
          <a:xfrm>
            <a:off x="3263010" y="3090569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FC4AD40E-784C-649F-F70E-DCD14C63A505}"/>
              </a:ext>
            </a:extLst>
          </p:cNvPr>
          <p:cNvSpPr/>
          <p:nvPr/>
        </p:nvSpPr>
        <p:spPr>
          <a:xfrm>
            <a:off x="3263009" y="4519120"/>
            <a:ext cx="807396" cy="479482"/>
          </a:xfrm>
          <a:prstGeom prst="downArrow">
            <a:avLst/>
          </a:prstGeom>
          <a:ln w="31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756878-5591-EB78-0999-BDFE989A08D3}"/>
              </a:ext>
            </a:extLst>
          </p:cNvPr>
          <p:cNvSpPr txBox="1"/>
          <p:nvPr/>
        </p:nvSpPr>
        <p:spPr>
          <a:xfrm>
            <a:off x="1818456" y="89525"/>
            <a:ext cx="3900792" cy="338554"/>
          </a:xfrm>
          <a:prstGeom prst="rect">
            <a:avLst/>
          </a:prstGeom>
          <a:gradFill>
            <a:gsLst>
              <a:gs pos="95000">
                <a:srgbClr val="F57D7D"/>
              </a:gs>
              <a:gs pos="50000">
                <a:schemeClr val="accent1">
                  <a:lumMod val="5000"/>
                  <a:lumOff val="95000"/>
                </a:schemeClr>
              </a:gs>
              <a:gs pos="9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9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Stabilirea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scopului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</a:t>
            </a:r>
            <a:r>
              <a:rPr lang="ro-RO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ției de </a:t>
            </a:r>
            <a:r>
              <a:rPr lang="ro-RO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324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F6593-5135-2C66-1B33-992340E01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000" i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Bottom-up versus top-down</a:t>
            </a:r>
            <a:endParaRPr lang="en-GB" sz="4000" i="1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4F4D5AB2-BC9C-89E2-8CEB-0E502B680B51}"/>
              </a:ext>
            </a:extLst>
          </p:cNvPr>
          <p:cNvSpPr/>
          <p:nvPr/>
        </p:nvSpPr>
        <p:spPr>
          <a:xfrm>
            <a:off x="6680540" y="3550728"/>
            <a:ext cx="4192622" cy="2986260"/>
          </a:xfrm>
          <a:prstGeom prst="triangle">
            <a:avLst>
              <a:gd name="adj" fmla="val 49751"/>
            </a:avLst>
          </a:prstGeom>
          <a:gradFill flip="none" rotWithShape="1">
            <a:gsLst>
              <a:gs pos="0">
                <a:schemeClr val="accent1">
                  <a:tint val="69000"/>
                  <a:satMod val="105000"/>
                  <a:lumMod val="110000"/>
                  <a:tint val="66000"/>
                  <a:satMod val="160000"/>
                </a:schemeClr>
              </a:gs>
              <a:gs pos="50000">
                <a:schemeClr val="accent1">
                  <a:tint val="69000"/>
                  <a:satMod val="105000"/>
                  <a:lumMod val="110000"/>
                  <a:tint val="44500"/>
                  <a:satMod val="160000"/>
                </a:schemeClr>
              </a:gs>
              <a:gs pos="100000">
                <a:schemeClr val="accent1">
                  <a:tint val="69000"/>
                  <a:satMod val="105000"/>
                  <a:lumMod val="110000"/>
                  <a:tint val="23500"/>
                  <a:satMod val="160000"/>
                </a:schemeClr>
              </a:gs>
            </a:gsLst>
            <a:lin ang="13500000" scaled="1"/>
            <a:tileRect/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F3DBC9-C4FD-EC7E-A4B2-19C57B1C0F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 rot="10800000">
            <a:off x="6740087" y="452598"/>
            <a:ext cx="4070192" cy="2986258"/>
          </a:xfrm>
          <a:prstGeom prst="triangle">
            <a:avLst/>
          </a:prstGeom>
          <a:gradFill flip="none" rotWithShape="1">
            <a:gsLst>
              <a:gs pos="0">
                <a:schemeClr val="accent1">
                  <a:tint val="69000"/>
                  <a:satMod val="105000"/>
                  <a:lumMod val="110000"/>
                  <a:tint val="66000"/>
                  <a:satMod val="160000"/>
                </a:schemeClr>
              </a:gs>
              <a:gs pos="50000">
                <a:schemeClr val="accent1">
                  <a:tint val="69000"/>
                  <a:satMod val="105000"/>
                  <a:lumMod val="110000"/>
                  <a:tint val="44500"/>
                  <a:satMod val="160000"/>
                </a:schemeClr>
              </a:gs>
              <a:gs pos="100000">
                <a:schemeClr val="accent1">
                  <a:tint val="69000"/>
                  <a:satMod val="105000"/>
                  <a:lumMod val="11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ro-RO" dirty="0"/>
              <a:t> 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706ED1-DB76-1677-5D90-9DED6776F642}"/>
              </a:ext>
            </a:extLst>
          </p:cNvPr>
          <p:cNvSpPr txBox="1"/>
          <p:nvPr/>
        </p:nvSpPr>
        <p:spPr>
          <a:xfrm>
            <a:off x="8121812" y="3177247"/>
            <a:ext cx="1575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sz="2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947EF4-9ABF-9285-0C51-F4FA60C818D3}"/>
              </a:ext>
            </a:extLst>
          </p:cNvPr>
          <p:cNvSpPr txBox="1"/>
          <p:nvPr/>
        </p:nvSpPr>
        <p:spPr>
          <a:xfrm>
            <a:off x="7908588" y="564203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Top-down</a:t>
            </a:r>
            <a:endParaRPr lang="en-GB" sz="28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C2884EC-7525-F510-5E68-ACF29AC451C6}"/>
              </a:ext>
            </a:extLst>
          </p:cNvPr>
          <p:cNvSpPr/>
          <p:nvPr/>
        </p:nvSpPr>
        <p:spPr>
          <a:xfrm>
            <a:off x="7810259" y="3137689"/>
            <a:ext cx="2169268" cy="714207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1A8BDF-0AEE-FE26-9AA0-C9DDC0AB2A86}"/>
              </a:ext>
            </a:extLst>
          </p:cNvPr>
          <p:cNvSpPr txBox="1"/>
          <p:nvPr/>
        </p:nvSpPr>
        <p:spPr>
          <a:xfrm>
            <a:off x="7916871" y="5917237"/>
            <a:ext cx="1956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Bottom-up</a:t>
            </a:r>
            <a:endParaRPr lang="en-GB" sz="28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A47A2E-344C-FB73-8E75-47C3A2E481B9}"/>
              </a:ext>
            </a:extLst>
          </p:cNvPr>
          <p:cNvSpPr txBox="1"/>
          <p:nvPr/>
        </p:nvSpPr>
        <p:spPr>
          <a:xfrm>
            <a:off x="7293639" y="6474918"/>
            <a:ext cx="3705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Pentru practici deja existente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5E4EB-9D55-6EE5-D2C5-8916B4C57980}"/>
              </a:ext>
            </a:extLst>
          </p:cNvPr>
          <p:cNvSpPr txBox="1"/>
          <p:nvPr/>
        </p:nvSpPr>
        <p:spPr>
          <a:xfrm>
            <a:off x="7105092" y="91731"/>
            <a:ext cx="3705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Pentru practici de lucru abstracte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77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Bottom-up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Oferă suport pentru un produs / sistem cunoscut.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general adecvat pentru practici de lucru existente.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presupune că o serie de detalii sunt disponibile și pot fi valorificate.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Pot fi valorificate informații din etapa de colectare a datelor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(usage research).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 legat de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</a:t>
            </a:r>
            <a:r>
              <a:rPr lang="en-GB" i="1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uman-centered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design” (HCD)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“</a:t>
            </a:r>
            <a:r>
              <a:rPr lang="en-GB" i="1" cap="none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user-</a:t>
            </a:r>
            <a:r>
              <a:rPr lang="en-GB" i="1" cap="none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centered</a:t>
            </a:r>
            <a:r>
              <a:rPr lang="en-GB" i="1" cap="none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design</a:t>
            </a:r>
            <a:r>
              <a:rPr lang="en-GB" i="1" cap="none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(UCD)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v. și </a:t>
            </a:r>
            <a:r>
              <a:rPr lang="ro-RO" cap="none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acest link</a:t>
            </a:r>
            <a:endParaRPr lang="ro-RO" cap="none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Limitări: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și inerție (utilizatori, succes de piață, avans tehnologic)</a:t>
            </a:r>
          </a:p>
        </p:txBody>
      </p:sp>
    </p:spTree>
    <p:extLst>
      <p:ext uri="{BB962C8B-B14F-4D97-AF65-F5344CB8AC3E}">
        <p14:creationId xmlns:p14="http://schemas.microsoft.com/office/powerpoint/2010/main" val="106956352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Top-down</a:t>
            </a:r>
            <a:endParaRPr lang="en-GB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63430"/>
            <a:ext cx="10394707" cy="3711155"/>
          </a:xfrm>
        </p:spPr>
        <p:txBody>
          <a:bodyPr>
            <a:normAutofit fontScale="85000" lnSpcReduction="10000"/>
          </a:bodyPr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caută cea mai bună soluție.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Este, într-un anume sens, abstract – necesară abstractizarea activităților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 activities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 Trebuie avute în vedere (i) natura a ceea ce se întreprinde, (ii) cum anume se întreprinde. 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Abordare: activități abstracte. Instanțierea activităților abstracte duce la practici de lucru (soluții pentru problema generală). 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Scop: cea mai bună soluție care ține cont de natura fundamentală activităților (nu se ține cont de practici, preferințe, constrângeri). Acestea din urmă pot avea rol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informativ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nu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conducător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driver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Poate fi informat de etapa de colectare a datelor, dar principalul motor este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designerul – 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intuiție, cunoștințe, experiență, creativitate.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“If I had asked people what they wanted, they would have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asked for better (or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faster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horses.”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(afirmație atribuită lui Henry Ford). </a:t>
            </a:r>
          </a:p>
        </p:txBody>
      </p:sp>
    </p:spTree>
    <p:extLst>
      <p:ext uri="{BB962C8B-B14F-4D97-AF65-F5344CB8AC3E}">
        <p14:creationId xmlns:p14="http://schemas.microsoft.com/office/powerpoint/2010/main" val="4221155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2F4A1-5049-1B9E-A732-2CA76F8B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4800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Bottom-up versus top-down</a:t>
            </a:r>
            <a:endParaRPr lang="en-GB" sz="4800" dirty="0">
              <a:solidFill>
                <a:schemeClr val="tx1"/>
              </a:solidFill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2292820-CA06-818A-D170-605113BD299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577612072"/>
              </p:ext>
            </p:extLst>
          </p:nvPr>
        </p:nvGraphicFramePr>
        <p:xfrm>
          <a:off x="685800" y="1955261"/>
          <a:ext cx="9314715" cy="3290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2532">
                  <a:extLst>
                    <a:ext uri="{9D8B030D-6E8A-4147-A177-3AD203B41FA5}">
                      <a16:colId xmlns:a16="http://schemas.microsoft.com/office/drawing/2014/main" val="3265887862"/>
                    </a:ext>
                  </a:extLst>
                </a:gridCol>
                <a:gridCol w="4270442">
                  <a:extLst>
                    <a:ext uri="{9D8B030D-6E8A-4147-A177-3AD203B41FA5}">
                      <a16:colId xmlns:a16="http://schemas.microsoft.com/office/drawing/2014/main" val="1379331959"/>
                    </a:ext>
                  </a:extLst>
                </a:gridCol>
                <a:gridCol w="4241741">
                  <a:extLst>
                    <a:ext uri="{9D8B030D-6E8A-4147-A177-3AD203B41FA5}">
                      <a16:colId xmlns:a16="http://schemas.microsoft.com/office/drawing/2014/main" val="2377566280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lvl="1" algn="ctr"/>
                      <a:endParaRPr lang="en-GB" sz="2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Bottom-up</a:t>
                      </a:r>
                      <a:endParaRPr lang="en-GB" sz="2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Top-down</a:t>
                      </a:r>
                      <a:endParaRPr lang="en-GB" sz="2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427072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Pros</a:t>
                      </a:r>
                      <a:endParaRPr lang="en-GB" sz="2000" dirty="0">
                        <a:solidFill>
                          <a:srgbClr val="00B05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Rapid și practic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Valorifică experiența anterioară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Riscuri mai mici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Convenabil pt. utilizatori</a:t>
                      </a:r>
                      <a:endParaRPr lang="en-GB" sz="2000" dirty="0">
                        <a:solidFill>
                          <a:srgbClr val="00B05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Pornește de la nevoile organizației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Oferă o imagine de ansamblu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Poate fi inovativ</a:t>
                      </a:r>
                    </a:p>
                    <a:p>
                      <a:pPr marL="0" lvl="1" algn="l"/>
                      <a:r>
                        <a:rPr lang="ro-RO" sz="200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Este util ca </a:t>
                      </a:r>
                      <a:r>
                        <a:rPr lang="ro-RO" sz="2000" i="1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designer-</a:t>
                      </a:r>
                      <a:r>
                        <a:rPr lang="ro-RO" sz="2000" i="0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ul să fie </a:t>
                      </a:r>
                      <a:r>
                        <a:rPr lang="ro-RO" sz="2000" i="1">
                          <a:solidFill>
                            <a:srgbClr val="00B05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user</a:t>
                      </a:r>
                      <a:endParaRPr lang="en-GB" sz="2000" dirty="0">
                        <a:solidFill>
                          <a:srgbClr val="00B05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4172859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Cons</a:t>
                      </a:r>
                      <a:endParaRPr lang="en-GB" sz="20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Poate omite anumite cerințe</a:t>
                      </a:r>
                    </a:p>
                    <a:p>
                      <a:pPr marL="0" lvl="1" algn="l"/>
                      <a:r>
                        <a:rPr lang="ro-RO" sz="2000" dirty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Mai puțin inovativ</a:t>
                      </a:r>
                      <a:endParaRPr lang="en-GB" sz="20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algn="l"/>
                      <a:r>
                        <a:rPr lang="ro-RO" sz="2000" dirty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Necesită resurse de timp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2000" dirty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Risc de eșec</a:t>
                      </a:r>
                    </a:p>
                    <a:p>
                      <a:pPr marL="0" lvl="1" algn="l"/>
                      <a:endParaRPr lang="en-GB" sz="20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7131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826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508CA-FE42-6ABD-5632-834AFEBE1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2868" y="1865740"/>
            <a:ext cx="3817419" cy="3126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ro-RO" sz="3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Soluții De Design</a:t>
            </a:r>
            <a:endParaRPr lang="en-US" sz="3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8C9CC-E2B5-6FCC-67CA-BB1CD14D0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4150" y="1496501"/>
            <a:ext cx="6461231" cy="38649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708577-8C0B-E7EF-D13D-0340F04161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2534" y="450714"/>
            <a:ext cx="6935168" cy="504895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9F7CBA0-D9B6-F221-1CE8-A4BE79B58A3F}"/>
              </a:ext>
            </a:extLst>
          </p:cNvPr>
          <p:cNvSpPr/>
          <p:nvPr/>
        </p:nvSpPr>
        <p:spPr>
          <a:xfrm>
            <a:off x="3462923" y="131324"/>
            <a:ext cx="4456202" cy="329767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73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38E665F-010A-4CF3-9B64-5888D0D7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10792837" cy="1151965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SOLUȚII DE DESIGN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F62BF9-959F-D7D1-E557-AA877E3CFC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3753945"/>
              </p:ext>
            </p:extLst>
          </p:nvPr>
        </p:nvGraphicFramePr>
        <p:xfrm>
          <a:off x="685800" y="2063750"/>
          <a:ext cx="10793413" cy="3908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70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0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4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6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8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959072" y="390182"/>
            <a:ext cx="5683314" cy="328492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 algn="r"/>
            <a:r>
              <a:rPr lang="en-US" sz="4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4.0 Natura </a:t>
            </a:r>
            <a:r>
              <a:rPr lang="en-US" sz="49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design. </a:t>
            </a:r>
            <a:br>
              <a:rPr lang="ro-RO" sz="49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</a:t>
            </a:r>
            <a:r>
              <a:rPr lang="en-US" sz="49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</a:t>
            </a:r>
            <a:r>
              <a:rPr lang="en-US" sz="4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9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abordări</a:t>
            </a:r>
            <a:r>
              <a:rPr lang="en-US" sz="4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9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</a:t>
            </a:r>
            <a:r>
              <a:rPr lang="en-US" sz="4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9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253E6-104A-0EC8-1732-5378A3646A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71"/>
          <a:stretch/>
        </p:blipFill>
        <p:spPr>
          <a:xfrm rot="21420000">
            <a:off x="-118586" y="237518"/>
            <a:ext cx="4633277" cy="4518254"/>
          </a:xfrm>
          <a:custGeom>
            <a:avLst/>
            <a:gdLst/>
            <a:ahLst/>
            <a:cxnLst/>
            <a:rect l="l" t="t" r="r" b="b"/>
            <a:pathLst>
              <a:path w="4633277" h="4410442">
                <a:moveTo>
                  <a:pt x="4633277" y="0"/>
                </a:moveTo>
                <a:lnTo>
                  <a:pt x="4633277" y="4410442"/>
                </a:lnTo>
                <a:lnTo>
                  <a:pt x="0" y="4410442"/>
                </a:lnTo>
                <a:lnTo>
                  <a:pt x="231142" y="0"/>
                </a:lnTo>
                <a:close/>
              </a:path>
            </a:pathLst>
          </a:custGeom>
        </p:spPr>
      </p:pic>
      <p:sp>
        <p:nvSpPr>
          <p:cNvPr id="20" name="Freeform 25">
            <a:extLst>
              <a:ext uri="{FF2B5EF4-FFF2-40B4-BE49-F238E27FC236}">
                <a16:creationId xmlns:a16="http://schemas.microsoft.com/office/drawing/2014/main" id="{07280DB5-560C-4CF6-A5D0-61550AAA6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008825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C1CD6AA-C6A5-4977-A468-8B03371D1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custGeom>
            <a:avLst/>
            <a:gdLst>
              <a:gd name="connsiteX0" fmla="*/ 3 w 11647715"/>
              <a:gd name="connsiteY0" fmla="*/ 0 h 2634343"/>
              <a:gd name="connsiteX1" fmla="*/ 11647715 w 11647715"/>
              <a:gd name="connsiteY1" fmla="*/ 0 h 2634343"/>
              <a:gd name="connsiteX2" fmla="*/ 11647715 w 11647715"/>
              <a:gd name="connsiteY2" fmla="*/ 2634343 h 2634343"/>
              <a:gd name="connsiteX3" fmla="*/ 3 w 11647715"/>
              <a:gd name="connsiteY3" fmla="*/ 2634343 h 2634343"/>
              <a:gd name="connsiteX4" fmla="*/ 3 w 11647715"/>
              <a:gd name="connsiteY4" fmla="*/ 1533667 h 2634343"/>
              <a:gd name="connsiteX5" fmla="*/ 0 w 11647715"/>
              <a:gd name="connsiteY5" fmla="*/ 1533667 h 2634343"/>
              <a:gd name="connsiteX6" fmla="*/ 0 w 11647715"/>
              <a:gd name="connsiteY6" fmla="*/ 980400 h 2634343"/>
              <a:gd name="connsiteX7" fmla="*/ 3 w 11647715"/>
              <a:gd name="connsiteY7" fmla="*/ 980400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7715" h="2634343">
                <a:moveTo>
                  <a:pt x="3" y="0"/>
                </a:moveTo>
                <a:lnTo>
                  <a:pt x="11647715" y="0"/>
                </a:lnTo>
                <a:lnTo>
                  <a:pt x="11647715" y="2634343"/>
                </a:lnTo>
                <a:lnTo>
                  <a:pt x="3" y="2634343"/>
                </a:lnTo>
                <a:lnTo>
                  <a:pt x="3" y="1533667"/>
                </a:lnTo>
                <a:lnTo>
                  <a:pt x="0" y="1533667"/>
                </a:lnTo>
                <a:lnTo>
                  <a:pt x="0" y="980400"/>
                </a:lnTo>
                <a:lnTo>
                  <a:pt x="3" y="980400"/>
                </a:lnTo>
                <a:close/>
              </a:path>
            </a:pathLst>
          </a:custGeom>
          <a:gradFill flip="none" rotWithShape="1">
            <a:gsLst>
              <a:gs pos="46000">
                <a:schemeClr val="accent6">
                  <a:lumMod val="89000"/>
                </a:schemeClr>
              </a:gs>
              <a:gs pos="81000">
                <a:srgbClr val="231F2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601F395-3079-4179-84BA-6654D9F82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71066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 w="50800" cap="sq">
            <a:noFill/>
            <a:miter lim="800000"/>
          </a:ln>
          <a:effectLst>
            <a:outerShdw blurRad="101600" dist="152400" dir="4380000" algn="t" rotWithShape="0">
              <a:prstClr val="black">
                <a:alpha val="4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44A45-7C2B-8EE9-7C7C-6C696C68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1061660"/>
            <a:ext cx="9618133" cy="1043108"/>
          </a:xfrm>
        </p:spPr>
        <p:txBody>
          <a:bodyPr>
            <a:normAutofit/>
          </a:bodyPr>
          <a:lstStyle/>
          <a:p>
            <a:pPr algn="ctr"/>
            <a:r>
              <a:rPr lang="ro-RO" sz="3400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la analiză la </a:t>
            </a:r>
            <a:r>
              <a:rPr lang="ro-RO" sz="3400" i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sz="3400" i="1" cap="none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4288E-5569-F6A3-EC75-7537C31E3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3" y="2226681"/>
            <a:ext cx="9618133" cy="3586290"/>
          </a:xfrm>
        </p:spPr>
        <p:txBody>
          <a:bodyPr>
            <a:normAutofit/>
          </a:bodyPr>
          <a:lstStyle/>
          <a:p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Tranziție de la domeniul de lucru și practicile sale la domeniul </a:t>
            </a:r>
            <a:r>
              <a:rPr lang="ro-RO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-ului.</a:t>
            </a:r>
          </a:p>
          <a:p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Prima etapă: ghidează și informează, </a:t>
            </a:r>
            <a:r>
              <a:rPr lang="ro-RO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design-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nu este în mod explicit în date.</a:t>
            </a:r>
            <a:r>
              <a:rPr lang="en-GB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“The design isn’t explicit in the data. The data guides, constraints and suggests directions.”</a:t>
            </a:r>
            <a:r>
              <a:rPr lang="en-GB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(Beyer &amp; </a:t>
            </a:r>
            <a:r>
              <a:rPr lang="en-GB" sz="1800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Holtzblatt</a:t>
            </a:r>
            <a:r>
              <a:rPr lang="en-GB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1998). O </a:t>
            </a:r>
            <a:r>
              <a:rPr lang="en-GB" sz="1800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ție adecvată de </a:t>
            </a:r>
            <a:r>
              <a:rPr lang="ro-RO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poate să răspundă acestor cerințe.</a:t>
            </a:r>
          </a:p>
          <a:p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 </a:t>
            </a:r>
            <a:r>
              <a:rPr lang="ro-RO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sunt create noi soluții.</a:t>
            </a:r>
          </a:p>
          <a:p>
            <a:r>
              <a:rPr lang="ro-RO" sz="1800" b="1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Design: </a:t>
            </a:r>
            <a:r>
              <a:rPr lang="ro-RO" sz="1800" b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pasul esențial. </a:t>
            </a:r>
            <a:r>
              <a:rPr lang="ro-RO" sz="18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Design-ul 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</a:t>
            </a:r>
            <a:r>
              <a:rPr lang="ro-RO" sz="1800" b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integrativ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și </a:t>
            </a:r>
            <a:r>
              <a:rPr lang="ro-RO" sz="1800" b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interdisciplinar</a:t>
            </a:r>
            <a:r>
              <a:rPr lang="ro-RO" sz="18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ro-RO" sz="1800" b="1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100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669277"/>
            <a:ext cx="10180696" cy="9870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o-RO" sz="2800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Universalitatea </a:t>
            </a:r>
            <a:r>
              <a:rPr lang="ro-RO" sz="2800" i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800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-ului. Arhitectură și </a:t>
            </a:r>
            <a:r>
              <a:rPr lang="ro-RO" sz="2800" i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0068FB3-3F43-139F-3017-7932B13FF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14" y="5666792"/>
            <a:ext cx="10180696" cy="542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https://www.britannica.com/biography/frank-lloyd-wright/international-success-and-acclaim</a:t>
            </a: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C438A5-DDC9-0DAF-9084-52B9277F9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044"/>
            <a:ext cx="9144000" cy="50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49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9795-9D6C-3117-8446-0AFB8CA3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669277"/>
            <a:ext cx="10180696" cy="9870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o-RO" sz="2800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Universalitatea </a:t>
            </a:r>
            <a:r>
              <a:rPr lang="ro-RO" sz="2800" i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800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-ului. Arhitectură și </a:t>
            </a:r>
            <a:r>
              <a:rPr lang="ro-RO" sz="2800" i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0068FB3-3F43-139F-3017-7932B13FF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14" y="5666792"/>
            <a:ext cx="10180696" cy="542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https://www.e-architect.com/aarhus/campus-aarhus-n?utm_content=cmp-true</a:t>
            </a:r>
            <a:r>
              <a:rPr lang="ro-RO" sz="16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C438A5-DDC9-0DAF-9084-52B9277F9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2298" y="72044"/>
            <a:ext cx="5541539" cy="507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18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7A55-AFD7-D4EC-DB15-25CA6703E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endParaRPr lang="en-GB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8B66-5740-5F68-C946-83CE9ED84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 mult decât o simplă căsuță într-un ciclu de lucru, este o </a:t>
            </a:r>
            <a:r>
              <a:rPr lang="ro-RO" b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disciplină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sine-stătătoare.</a:t>
            </a:r>
          </a:p>
          <a:p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-erii vin cu o viziune nouă, legată de experiența de utilizare.</a:t>
            </a:r>
          </a:p>
          <a:p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 este imersiv, integrativ, include cercetare, analiză, modelare, creativitate, inovare.</a:t>
            </a:r>
            <a:endParaRPr lang="en-GB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7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83EA-DC48-0321-3349-F9FECC2C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4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(engleză) ca verb și ca substantiv</a:t>
            </a:r>
            <a:endParaRPr lang="en-GB" sz="4400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6EF64-DF96-8AAF-9A94-0605B38045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5088714" cy="1365604"/>
          </a:xfrm>
        </p:spPr>
        <p:txBody>
          <a:bodyPr/>
          <a:lstStyle/>
          <a:p>
            <a:r>
              <a:rPr lang="ro-RO" b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Verb</a:t>
            </a:r>
          </a:p>
          <a:p>
            <a:pPr marL="0" indent="0">
              <a:buNone/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Acțiunea de a crea o soluție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2A751-EF61-4105-1E55-6096D9F41E3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993971" y="3871609"/>
            <a:ext cx="5086538" cy="1303506"/>
          </a:xfrm>
        </p:spPr>
        <p:txBody>
          <a:bodyPr/>
          <a:lstStyle/>
          <a:p>
            <a:r>
              <a:rPr lang="ro-RO" b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Substantiv</a:t>
            </a:r>
          </a:p>
          <a:p>
            <a:pPr marL="0" indent="0">
              <a:buNone/>
            </a:pP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Concepte și planuri pentru o soluție</a:t>
            </a:r>
            <a:endParaRPr lang="en-GB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0280702-0ECA-6525-6E10-9764C3D5EB55}"/>
              </a:ext>
            </a:extLst>
          </p:cNvPr>
          <p:cNvSpPr/>
          <p:nvPr/>
        </p:nvSpPr>
        <p:spPr>
          <a:xfrm rot="2330463">
            <a:off x="4864596" y="2908571"/>
            <a:ext cx="1381328" cy="1040860"/>
          </a:xfrm>
          <a:prstGeom prst="rightArrow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1734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15293D4D15E14792C01B7E44673E5E" ma:contentTypeVersion="4" ma:contentTypeDescription="Create a new document." ma:contentTypeScope="" ma:versionID="37ea4191f3194631469a0f75c4b18dde">
  <xsd:schema xmlns:xsd="http://www.w3.org/2001/XMLSchema" xmlns:xs="http://www.w3.org/2001/XMLSchema" xmlns:p="http://schemas.microsoft.com/office/2006/metadata/properties" xmlns:ns2="6ea603f4-8a4c-4125-8c3d-c3b4140172b4" targetNamespace="http://schemas.microsoft.com/office/2006/metadata/properties" ma:root="true" ma:fieldsID="8b48946b341a9e90e791dd9a4ba5b9ff" ns2:_="">
    <xsd:import namespace="6ea603f4-8a4c-4125-8c3d-c3b4140172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a603f4-8a4c-4125-8c3d-c3b414017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F4A23B6-8A4D-4726-9555-0F1C8D8AA349}"/>
</file>

<file path=customXml/itemProps2.xml><?xml version="1.0" encoding="utf-8"?>
<ds:datastoreItem xmlns:ds="http://schemas.openxmlformats.org/officeDocument/2006/customXml" ds:itemID="{DAA7FE43-EE7E-45CB-A294-8F351C6005AE}"/>
</file>

<file path=customXml/itemProps3.xml><?xml version="1.0" encoding="utf-8"?>
<ds:datastoreItem xmlns:ds="http://schemas.openxmlformats.org/officeDocument/2006/customXml" ds:itemID="{00561938-8765-4DD8-84D0-45992F14A304}"/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3181</TotalTime>
  <Words>794</Words>
  <Application>Microsoft Office PowerPoint</Application>
  <PresentationFormat>Widescreen</PresentationFormat>
  <Paragraphs>84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Courier New</vt:lpstr>
      <vt:lpstr>Impact</vt:lpstr>
      <vt:lpstr>Tahoma</vt:lpstr>
      <vt:lpstr>Wingdings 2</vt:lpstr>
      <vt:lpstr>Main Event</vt:lpstr>
      <vt:lpstr>Experiența de utilizare și interacțiunea cu utilizatorul UX/UI Design</vt:lpstr>
      <vt:lpstr>4. Soluții De Design</vt:lpstr>
      <vt:lpstr>4. SOLUȚII DE DESIGN</vt:lpstr>
      <vt:lpstr>4.0 Natura UX design.  Principii și abordări în design  </vt:lpstr>
      <vt:lpstr>De la analiză la design</vt:lpstr>
      <vt:lpstr>Universalitatea design-ului. Arhitectură și design</vt:lpstr>
      <vt:lpstr>Universalitatea design-ului. Arhitectură și design</vt:lpstr>
      <vt:lpstr>Despre design</vt:lpstr>
      <vt:lpstr>Design (engleză) ca verb și ca substantiv</vt:lpstr>
      <vt:lpstr>Despre design  orientat spre piață și consumatori </vt:lpstr>
      <vt:lpstr>Piramida necesităților umane</vt:lpstr>
      <vt:lpstr>Design și arhitectura informației</vt:lpstr>
      <vt:lpstr>Iterațiile procesului de design</vt:lpstr>
      <vt:lpstr>Bottom-up versus top-down</vt:lpstr>
      <vt:lpstr>Bottom-up</vt:lpstr>
      <vt:lpstr>Top-down</vt:lpstr>
      <vt:lpstr>Bottom-up versus top-down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Sorin Stupariu</dc:creator>
  <cp:lastModifiedBy>Mihai-Sorin Stupariu</cp:lastModifiedBy>
  <cp:revision>254</cp:revision>
  <dcterms:created xsi:type="dcterms:W3CDTF">2023-02-16T13:01:46Z</dcterms:created>
  <dcterms:modified xsi:type="dcterms:W3CDTF">2024-03-10T15:50:35Z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0x0101008A15293D4D15E14792C01B7E44673E5E</vt:lpwstr>
  </property>
</Properties>
</file>

<file path=docProps/thumbnail.jpeg>
</file>